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25641300" cy="447294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25641300" cy="447294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4554153" y="21847754"/>
            <a:ext cx="12075794" cy="4231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7700" b="1" kern="0" spc="-20" dirty="0">
                <a:solidFill>
                  <a:srgbClr val="E97C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户外固装LED</a:t>
            </a:r>
            <a:r>
              <a:rPr sz="7700" kern="0" spc="1700" dirty="0">
                <a:solidFill>
                  <a:srgbClr val="E97C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700" b="1" kern="0" spc="-20" dirty="0">
                <a:solidFill>
                  <a:srgbClr val="E97C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显示屏</a:t>
            </a:r>
            <a:endParaRPr lang="en-US" altLang="en-US" sz="7700" dirty="0"/>
          </a:p>
          <a:p>
            <a:pPr algn="r" rtl="0" eaLnBrk="0">
              <a:lnSpc>
                <a:spcPct val="95000"/>
              </a:lnSpc>
              <a:spcBef>
                <a:spcPts val="955"/>
              </a:spcBef>
            </a:pPr>
            <a:r>
              <a:rPr sz="20500" b="1" kern="0" spc="460" dirty="0">
                <a:solidFill>
                  <a:srgbClr val="EF7F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格栅屏</a:t>
            </a:r>
            <a:endParaRPr lang="en-US" altLang="en-US" sz="205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92613" y="41002098"/>
            <a:ext cx="3143366" cy="29651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50354" y="40976602"/>
            <a:ext cx="3130546" cy="29655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684250" y="40976602"/>
            <a:ext cx="3105162" cy="2978083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18840321" y="43195912"/>
            <a:ext cx="1659889" cy="517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300" kern="0" spc="-70" dirty="0">
                <a:solidFill>
                  <a:srgbClr val="DC7C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快速安装</a:t>
            </a:r>
            <a:endParaRPr lang="en-US" altLang="en-US" sz="3300" dirty="0"/>
          </a:p>
        </p:txBody>
      </p:sp>
      <p:sp>
        <p:nvSpPr>
          <p:cNvPr id="14" name="textbox 14"/>
          <p:cNvSpPr/>
          <p:nvPr/>
        </p:nvSpPr>
        <p:spPr>
          <a:xfrm>
            <a:off x="5441974" y="39273227"/>
            <a:ext cx="2040889" cy="415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3100" kern="0" spc="10" dirty="0">
                <a:solidFill>
                  <a:srgbClr val="CF7C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8000</a:t>
            </a:r>
            <a:r>
              <a:rPr sz="3100" kern="0" spc="0" dirty="0">
                <a:solidFill>
                  <a:srgbClr val="CF7C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nits</a:t>
            </a:r>
            <a:r>
              <a:rPr sz="3100" kern="0" spc="10" dirty="0">
                <a:solidFill>
                  <a:srgbClr val="CF7C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/m'</a:t>
            </a:r>
            <a:endParaRPr lang="en-US" altLang="en-US" sz="3100" dirty="0"/>
          </a:p>
        </p:txBody>
      </p:sp>
      <p:sp>
        <p:nvSpPr>
          <p:cNvPr id="16" name="textbox 16"/>
          <p:cNvSpPr/>
          <p:nvPr/>
        </p:nvSpPr>
        <p:spPr>
          <a:xfrm>
            <a:off x="14560534" y="39292277"/>
            <a:ext cx="1388110" cy="390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2900" kern="0" spc="10" dirty="0">
                <a:solidFill>
                  <a:srgbClr val="C978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</a:t>
            </a:r>
            <a:r>
              <a:rPr sz="2900" kern="0" spc="0" dirty="0">
                <a:solidFill>
                  <a:srgbClr val="C978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KG</a:t>
            </a:r>
            <a:r>
              <a:rPr sz="2900" kern="0" spc="10" dirty="0">
                <a:solidFill>
                  <a:srgbClr val="C978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/m</a:t>
            </a:r>
            <a:endParaRPr lang="en-US" altLang="en-US" sz="2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16450" y="6572094"/>
            <a:ext cx="16973514" cy="126812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03617" y="28092300"/>
            <a:ext cx="11239351" cy="13646046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1987577" y="21757037"/>
            <a:ext cx="22561550" cy="5302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123698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  <a:p>
            <a:pPr marL="164465" algn="l" rtl="0" eaLnBrk="0">
              <a:lnSpc>
                <a:spcPct val="95000"/>
              </a:lnSpc>
              <a:spcBef>
                <a:spcPts val="655"/>
              </a:spcBef>
              <a:tabLst>
                <a:tab pos="22547580" algn="l"/>
              </a:tabLst>
            </a:pPr>
            <a:r>
              <a:rPr sz="5700" u="sng" kern="0" spc="310" dirty="0">
                <a:solidFill>
                  <a:srgbClr val="B5742A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r>
              <a:rPr sz="5700" u="sng" kern="0" spc="1090" dirty="0">
                <a:solidFill>
                  <a:srgbClr val="B5742A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7500" b="1" u="sng" kern="0" spc="310" dirty="0">
                <a:solidFill>
                  <a:srgbClr val="D672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高通透率：50%-70%</a:t>
            </a:r>
            <a:r>
              <a:rPr sz="7500" u="sng" kern="0" spc="0" dirty="0">
                <a:solidFill>
                  <a:srgbClr val="D672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75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1066800" algn="l" rtl="0" eaLnBrk="0">
              <a:lnSpc>
                <a:spcPct val="95000"/>
              </a:lnSpc>
              <a:spcBef>
                <a:spcPts val="1775"/>
              </a:spcBef>
            </a:pPr>
            <a:r>
              <a:rPr sz="5900" kern="0" spc="-34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</a:t>
            </a:r>
            <a:r>
              <a:rPr sz="5900" kern="0" spc="18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格栅屏后的建筑物室内采光效果更好</a:t>
            </a:r>
            <a:endParaRPr lang="en-US" altLang="en-US" sz="59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400" dirty="0"/>
          </a:p>
          <a:p>
            <a:pPr algn="l" rtl="0" eaLnBrk="0">
              <a:lnSpc>
                <a:spcPct val="12000"/>
              </a:lnSpc>
            </a:pPr>
            <a:endParaRPr lang="en-US" altLang="en-US" sz="100" dirty="0"/>
          </a:p>
          <a:p>
            <a:pPr marL="1066800" algn="l" rtl="0" eaLnBrk="0">
              <a:lnSpc>
                <a:spcPct val="95000"/>
              </a:lnSpc>
            </a:pPr>
            <a:r>
              <a:rPr sz="5700" kern="0" spc="-32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</a:t>
            </a:r>
            <a:r>
              <a:rPr sz="5700" kern="0" spc="19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700" kern="0" spc="2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箱体更加轻薄</a:t>
            </a:r>
            <a:endParaRPr lang="en-US" altLang="en-US" sz="5700" dirty="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182725" y="33610565"/>
            <a:ext cx="8102651" cy="5550024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3390926" y="4361575"/>
            <a:ext cx="18453100" cy="1712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5700" kern="0" spc="4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亮度高达8000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nits</a:t>
            </a:r>
            <a:r>
              <a:rPr sz="5700" kern="0" spc="4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5700" kern="0" spc="6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5700" kern="0" spc="-6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平方米，</a:t>
            </a:r>
            <a:r>
              <a:rPr sz="5700" kern="0" spc="-6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5700" kern="0" spc="4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5700" kern="0" spc="3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系列在户外有更好的表现</a:t>
            </a:r>
            <a:endParaRPr lang="en-US" altLang="en-US" sz="5700" dirty="0"/>
          </a:p>
          <a:p>
            <a:pPr marL="37465" algn="l" rtl="0" eaLnBrk="0">
              <a:lnSpc>
                <a:spcPts val="7500"/>
              </a:lnSpc>
            </a:pP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即使在太阳直射下，画面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依旧清晰艳丽</a:t>
            </a:r>
            <a:endParaRPr lang="en-US" altLang="en-US" sz="5700" dirty="0"/>
          </a:p>
        </p:txBody>
      </p:sp>
      <p:sp>
        <p:nvSpPr>
          <p:cNvPr id="28" name="textbox 28"/>
          <p:cNvSpPr/>
          <p:nvPr/>
        </p:nvSpPr>
        <p:spPr>
          <a:xfrm>
            <a:off x="2387582" y="2361945"/>
            <a:ext cx="22237700" cy="1150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  <a:tabLst>
                <a:tab pos="22223730" algn="l"/>
              </a:tabLst>
            </a:pPr>
            <a:r>
              <a:rPr sz="7300" u="sng" kern="0" spc="-80" baseline="13000" dirty="0">
                <a:solidFill>
                  <a:srgbClr val="DB6D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01¹</a:t>
            </a:r>
            <a:r>
              <a:rPr sz="4700" u="sng" kern="0" spc="460" dirty="0">
                <a:solidFill>
                  <a:srgbClr val="DB6D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7700" b="1" u="sng" kern="0" spc="-420" dirty="0">
                <a:solidFill>
                  <a:srgbClr val="E178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高亮度：8000</a:t>
            </a:r>
            <a:r>
              <a:rPr sz="7700" u="sng" kern="0" spc="-420" dirty="0">
                <a:solidFill>
                  <a:srgbClr val="E178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700" b="1" u="sng" kern="0" spc="-420" dirty="0">
                <a:solidFill>
                  <a:srgbClr val="E178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nits/</a:t>
            </a:r>
            <a:r>
              <a:rPr sz="7700" b="1" u="sng" kern="0" spc="-950" dirty="0">
                <a:solidFill>
                  <a:srgbClr val="E178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700" b="1" u="sng" kern="0" spc="-420" dirty="0">
                <a:solidFill>
                  <a:srgbClr val="E178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平方米</a:t>
            </a:r>
            <a:r>
              <a:rPr sz="7700" u="sng" kern="0" spc="0" dirty="0">
                <a:solidFill>
                  <a:srgbClr val="E178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7700" dirty="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176849" y="29832272"/>
            <a:ext cx="3174905" cy="299105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77972" y="2222605"/>
            <a:ext cx="1225654" cy="254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4108" y="7258239"/>
            <a:ext cx="23679227" cy="1461130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03634" y="28505150"/>
            <a:ext cx="14186048" cy="13557034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1460392" y="25174350"/>
            <a:ext cx="22592664" cy="2774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  <a:spcBef>
                <a:spcPts val="0"/>
              </a:spcBef>
            </a:pPr>
            <a:r>
              <a:rPr sz="53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箱体尺寸：1000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mm</a:t>
            </a:r>
            <a:r>
              <a:rPr sz="53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*1000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mm</a:t>
            </a:r>
            <a:r>
              <a:rPr sz="53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*85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mm</a:t>
            </a:r>
            <a:r>
              <a:rPr sz="53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(C0612、0715、1212、</a:t>
            </a:r>
            <a:r>
              <a:rPr sz="53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1515、1531</a:t>
            </a:r>
            <a:r>
              <a:rPr sz="53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5300" kern="0" spc="-8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系列)</a:t>
            </a:r>
            <a:endParaRPr lang="en-US" altLang="en-US" sz="53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marL="3321050" algn="l" rtl="0" eaLnBrk="0">
              <a:lnSpc>
                <a:spcPct val="97000"/>
              </a:lnSpc>
              <a:spcBef>
                <a:spcPts val="1240"/>
              </a:spcBef>
            </a:pPr>
            <a:r>
              <a:rPr sz="41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500</a:t>
            </a:r>
            <a:r>
              <a:rPr sz="41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mm</a:t>
            </a:r>
            <a:r>
              <a:rPr sz="41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*1500</a:t>
            </a:r>
            <a:r>
              <a:rPr sz="41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mm</a:t>
            </a:r>
            <a:r>
              <a:rPr sz="41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*85</a:t>
            </a:r>
            <a:r>
              <a:rPr sz="41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mm</a:t>
            </a:r>
            <a:r>
              <a:rPr sz="41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(c2550</a:t>
            </a:r>
            <a:r>
              <a:rPr sz="41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</a:t>
            </a:r>
            <a:r>
              <a:rPr sz="41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系列)</a:t>
            </a:r>
            <a:endParaRPr lang="en-US" altLang="en-US" sz="4100" dirty="0"/>
          </a:p>
          <a:p>
            <a:pPr algn="l" rtl="0" eaLnBrk="0">
              <a:lnSpc>
                <a:spcPct val="102000"/>
              </a:lnSpc>
            </a:pPr>
            <a:endParaRPr lang="en-US" altLang="en-US" sz="1500" dirty="0"/>
          </a:p>
          <a:p>
            <a:pPr algn="l" rtl="0" eaLnBrk="0">
              <a:lnSpc>
                <a:spcPct val="1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5500" kern="0" spc="1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箱体重量：12~22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  <a:r>
              <a:rPr sz="5500" kern="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/m²</a:t>
            </a:r>
            <a:endParaRPr lang="en-US" altLang="en-US" sz="5500" dirty="0"/>
          </a:p>
        </p:txBody>
      </p:sp>
      <p:sp>
        <p:nvSpPr>
          <p:cNvPr id="40" name="textbox 40"/>
          <p:cNvSpPr/>
          <p:nvPr/>
        </p:nvSpPr>
        <p:spPr>
          <a:xfrm>
            <a:off x="1460392" y="4514260"/>
            <a:ext cx="21511260" cy="17316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具有前后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IP65/IP54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高防水等级，</a:t>
            </a:r>
            <a:r>
              <a:rPr sz="5500" kern="0" spc="10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5500" kern="0" spc="4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系列能从容应对户外各种应用</a:t>
            </a:r>
            <a:endParaRPr lang="en-US" altLang="en-US" sz="5500" dirty="0"/>
          </a:p>
          <a:p>
            <a:pPr marL="12700" algn="l" rtl="0" eaLnBrk="0">
              <a:lnSpc>
                <a:spcPts val="7850"/>
              </a:lnSpc>
            </a:pPr>
            <a:r>
              <a:rPr sz="5500" kern="0" spc="4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场景的使用需求，解决客户的后顾之忧.</a:t>
            </a:r>
            <a:endParaRPr lang="en-US" altLang="en-US" sz="5500" dirty="0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498478" y="2101834"/>
            <a:ext cx="22459984" cy="1225584"/>
            <a:chOff x="0" y="0"/>
            <a:chExt cx="22459984" cy="1225584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2459984" cy="1225584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-12700" y="-12700"/>
              <a:ext cx="22485985" cy="13798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800" dirty="0"/>
            </a:p>
            <a:p>
              <a:pPr marL="21590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6000" kern="0" spc="-270" baseline="3000" dirty="0">
                  <a:solidFill>
                    <a:srgbClr val="F9A73D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03</a:t>
              </a:r>
              <a:r>
                <a:rPr sz="3900" kern="0" spc="270" dirty="0">
                  <a:solidFill>
                    <a:srgbClr val="F9A73D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sz="6000" kern="0" spc="-270" baseline="3000" dirty="0">
                  <a:solidFill>
                    <a:srgbClr val="F9A73D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′</a:t>
              </a:r>
              <a:r>
                <a:rPr sz="7300" b="1" kern="0" spc="-800" dirty="0">
                  <a:solidFill>
                    <a:srgbClr val="DA74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高</a:t>
              </a:r>
              <a:r>
                <a:rPr sz="6000" kern="0" spc="-1040" baseline="3000" dirty="0">
                  <a:solidFill>
                    <a:srgbClr val="F9A73D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|</a:t>
              </a:r>
              <a:r>
                <a:rPr sz="3900" kern="0" spc="-710" dirty="0">
                  <a:solidFill>
                    <a:srgbClr val="F9A73D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sz="7300" b="1" kern="0" spc="-1040" dirty="0">
                  <a:solidFill>
                    <a:srgbClr val="DA74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防水等级：</a:t>
              </a:r>
              <a:r>
                <a:rPr sz="7300" b="1" kern="0" spc="0" dirty="0">
                  <a:solidFill>
                    <a:srgbClr val="DA74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IP</a:t>
              </a:r>
              <a:r>
                <a:rPr sz="7300" b="1" kern="0" spc="260" dirty="0">
                  <a:solidFill>
                    <a:srgbClr val="DA74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65/</a:t>
              </a:r>
              <a:r>
                <a:rPr sz="7300" b="1" kern="0" spc="0" dirty="0">
                  <a:solidFill>
                    <a:srgbClr val="DA74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IP</a:t>
              </a:r>
              <a:r>
                <a:rPr sz="7300" b="1" kern="0" spc="260" dirty="0">
                  <a:solidFill>
                    <a:srgbClr val="DA74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54</a:t>
              </a:r>
              <a:r>
                <a:rPr sz="7300" b="1" kern="0" spc="1440" dirty="0">
                  <a:solidFill>
                    <a:srgbClr val="DA74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7300" b="1" kern="0" spc="260" dirty="0">
                  <a:solidFill>
                    <a:srgbClr val="DA74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(前&amp;后)</a:t>
              </a:r>
              <a:endParaRPr lang="en-US" altLang="en-US" sz="7300" dirty="0"/>
            </a:p>
          </p:txBody>
        </p:sp>
      </p:grpSp>
      <p:sp>
        <p:nvSpPr>
          <p:cNvPr id="46" name="textbox 46"/>
          <p:cNvSpPr/>
          <p:nvPr/>
        </p:nvSpPr>
        <p:spPr>
          <a:xfrm>
            <a:off x="1739882" y="21981183"/>
            <a:ext cx="8961119" cy="21964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945"/>
              </a:lnSpc>
            </a:pP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en-US" sz="11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800" dirty="0"/>
          </a:p>
          <a:p>
            <a:pPr algn="l" rtl="0" eaLnBrk="0">
              <a:lnSpc>
                <a:spcPct val="1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4100" kern="0" spc="90" dirty="0">
                <a:solidFill>
                  <a:srgbClr val="AF73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r>
              <a:rPr sz="4100" kern="0" spc="670" dirty="0">
                <a:solidFill>
                  <a:srgbClr val="AF73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7500" b="1" kern="0" spc="90" dirty="0">
                <a:solidFill>
                  <a:srgbClr val="AF73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极轻、极窄</a:t>
            </a:r>
            <a:endParaRPr lang="en-US" altLang="en-US" sz="7500" dirty="0"/>
          </a:p>
        </p:txBody>
      </p:sp>
      <p:sp>
        <p:nvSpPr>
          <p:cNvPr id="48" name="textbox 48"/>
          <p:cNvSpPr/>
          <p:nvPr/>
        </p:nvSpPr>
        <p:spPr>
          <a:xfrm>
            <a:off x="6496086" y="42444565"/>
            <a:ext cx="11468734" cy="1419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7465" algn="l" rtl="0" eaLnBrk="0">
              <a:lnSpc>
                <a:spcPct val="93000"/>
              </a:lnSpc>
            </a:pPr>
            <a:r>
              <a:rPr sz="3900" kern="0" spc="2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·厚度仅为85毫米，极</a:t>
            </a:r>
            <a:r>
              <a:rPr sz="3900" kern="0" spc="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大地节省了安装空间</a:t>
            </a:r>
            <a:endParaRPr lang="en-US" altLang="en-US" sz="3900" dirty="0"/>
          </a:p>
          <a:p>
            <a:pPr algn="l" rtl="0" eaLnBrk="0">
              <a:lnSpc>
                <a:spcPct val="105000"/>
              </a:lnSpc>
            </a:pPr>
            <a:endParaRPr lang="en-US" altLang="en-US" sz="18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900" kern="0" spc="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·重量最轻仅为12千克/</a:t>
            </a:r>
            <a:r>
              <a:rPr sz="3900" kern="0" spc="2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m²</a:t>
            </a:r>
            <a:r>
              <a:rPr sz="3900" kern="0" spc="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 </a:t>
            </a:r>
            <a:r>
              <a:rPr sz="3900" kern="0" spc="2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节省运输和安装成本</a:t>
            </a:r>
            <a:endParaRPr lang="en-US" altLang="en-US" sz="3900" dirty="0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73092" y="24212470"/>
            <a:ext cx="22459984" cy="2549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98478" y="23107654"/>
            <a:ext cx="1200269" cy="25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03639" y="27267042"/>
            <a:ext cx="15024264" cy="15551069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63880" y="8045481"/>
            <a:ext cx="13709631" cy="10242584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1060387" y="20702764"/>
            <a:ext cx="22435185" cy="6012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121285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  <a:p>
            <a:pPr marL="215900" algn="l" rtl="0" eaLnBrk="0">
              <a:lnSpc>
                <a:spcPct val="95000"/>
              </a:lnSpc>
              <a:spcBef>
                <a:spcPts val="1445"/>
              </a:spcBef>
              <a:tabLst>
                <a:tab pos="22421850" algn="l"/>
              </a:tabLst>
            </a:pPr>
            <a:r>
              <a:rPr sz="6600" u="sng" kern="0" spc="210" baseline="12000" dirty="0">
                <a:solidFill>
                  <a:srgbClr val="C48C2D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06</a:t>
            </a:r>
            <a:r>
              <a:rPr sz="4200" u="sng" kern="0" spc="210" dirty="0">
                <a:solidFill>
                  <a:srgbClr val="C48C2D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7100" b="1" u="sng" kern="0" spc="210" dirty="0">
                <a:solidFill>
                  <a:srgbClr val="CD8314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节约能耗</a:t>
            </a:r>
            <a:r>
              <a:rPr sz="7100" u="sng" kern="0" spc="0" dirty="0">
                <a:solidFill>
                  <a:srgbClr val="CD8314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71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2139315" algn="l" rtl="0" eaLnBrk="0">
              <a:lnSpc>
                <a:spcPct val="85000"/>
              </a:lnSpc>
              <a:spcBef>
                <a:spcPts val="1655"/>
              </a:spcBef>
            </a:pPr>
            <a:r>
              <a:rPr sz="5500" kern="0" spc="-26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</a:t>
            </a:r>
            <a:r>
              <a:rPr sz="5500" kern="0" spc="27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最大功耗：360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W/m²</a:t>
            </a:r>
            <a:endParaRPr lang="en-US" altLang="en-US" sz="5500" dirty="0"/>
          </a:p>
          <a:p>
            <a:pPr marL="2139315" algn="l" rtl="0" eaLnBrk="0">
              <a:lnSpc>
                <a:spcPts val="10450"/>
              </a:lnSpc>
            </a:pPr>
            <a:r>
              <a:rPr sz="5500" kern="0" spc="1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。平均功耗：120</a:t>
            </a:r>
            <a:r>
              <a:rPr sz="5500" kern="0" spc="1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W/m²</a:t>
            </a:r>
            <a:endParaRPr lang="en-US" altLang="en-US" sz="55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300" dirty="0"/>
          </a:p>
          <a:p>
            <a:pPr marL="2139315" algn="l" rtl="0" eaLnBrk="0">
              <a:lnSpc>
                <a:spcPct val="92000"/>
              </a:lnSpc>
              <a:spcBef>
                <a:spcPts val="5"/>
              </a:spcBef>
            </a:pPr>
            <a:r>
              <a:rPr sz="5500" kern="0" spc="5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。更加节能，降低使用成本</a:t>
            </a:r>
            <a:endParaRPr lang="en-US" altLang="en-US" sz="5500" dirty="0"/>
          </a:p>
        </p:txBody>
      </p:sp>
      <p:sp>
        <p:nvSpPr>
          <p:cNvPr id="60" name="textbox 60"/>
          <p:cNvSpPr/>
          <p:nvPr/>
        </p:nvSpPr>
        <p:spPr>
          <a:xfrm>
            <a:off x="3340155" y="3718334"/>
            <a:ext cx="11463655" cy="3668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600" kern="0" spc="-31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</a:t>
            </a:r>
            <a:r>
              <a:rPr sz="5600" kern="0" spc="18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600" kern="0" spc="1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贴墙安装</a:t>
            </a:r>
            <a:endParaRPr lang="en-US" altLang="en-US" sz="56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2000"/>
              </a:lnSpc>
              <a:spcBef>
                <a:spcPts val="1660"/>
              </a:spcBef>
            </a:pPr>
            <a:r>
              <a:rPr sz="5500" kern="0" spc="-30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</a:t>
            </a:r>
            <a:r>
              <a:rPr sz="5500" kern="0" spc="19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500" kern="0" spc="4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前、后安装和维护，方便快捷</a:t>
            </a:r>
            <a:endParaRPr lang="en-US" altLang="en-US" sz="55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300" dirty="0"/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5500" kern="0" spc="-30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</a:t>
            </a:r>
            <a:r>
              <a:rPr sz="5500" kern="0" spc="19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500" kern="0" spc="4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不需要安装支架，可以直接裸装</a:t>
            </a:r>
            <a:endParaRPr lang="en-US" altLang="en-US" sz="550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760959" y="7994488"/>
            <a:ext cx="6000833" cy="4775311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640188" y="13893849"/>
            <a:ext cx="5981859" cy="4768601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2799858" y="1563547"/>
            <a:ext cx="9251950" cy="10547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</a:t>
            </a:r>
            <a:r>
              <a:rPr sz="7100" kern="0" spc="64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速</a:t>
            </a:r>
            <a:r>
              <a:rPr sz="7100" kern="0" spc="75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</a:t>
            </a:r>
            <a:r>
              <a:rPr sz="7100" kern="0" spc="61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装</a:t>
            </a:r>
            <a:r>
              <a:rPr sz="7100" kern="0" spc="64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7100" kern="0" spc="73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维</a:t>
            </a:r>
            <a:r>
              <a:rPr sz="7100" kern="0" spc="64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100" b="1" kern="0" spc="-370" dirty="0">
                <a:solidFill>
                  <a:srgbClr val="E077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护</a:t>
            </a:r>
            <a:endParaRPr lang="en-US" altLang="en-US" sz="7100" dirty="0"/>
          </a:p>
        </p:txBody>
      </p:sp>
      <p:sp>
        <p:nvSpPr>
          <p:cNvPr id="68" name="rect"/>
          <p:cNvSpPr/>
          <p:nvPr/>
        </p:nvSpPr>
        <p:spPr>
          <a:xfrm>
            <a:off x="1822326" y="2431963"/>
            <a:ext cx="22491780" cy="45085"/>
          </a:xfrm>
          <a:prstGeom prst="rect">
            <a:avLst/>
          </a:prstGeom>
          <a:solidFill>
            <a:srgbClr val="E077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54396" y="23247210"/>
            <a:ext cx="19240462" cy="15284484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586055" y="6597591"/>
            <a:ext cx="7556490" cy="7359774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49516" y="6794394"/>
            <a:ext cx="7416745" cy="7277028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2038347" y="15857884"/>
            <a:ext cx="20034885" cy="1271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43000"/>
              </a:lnSpc>
              <a:tabLst>
                <a:tab pos="20021550" algn="l"/>
              </a:tabLst>
            </a:pPr>
            <a:r>
              <a:rPr sz="8700" kern="0" spc="10" baseline="-17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点间距</a:t>
            </a:r>
            <a:r>
              <a:rPr sz="8700" kern="0" spc="10" baseline="-17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700" kern="0" spc="0" baseline="-17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8700" kern="0" spc="10" baseline="-17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):</a:t>
            </a:r>
            <a:r>
              <a:rPr sz="56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3700" u="sng" kern="0" spc="1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5700" u="sng" kern="0" spc="10" baseline="58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</a:t>
            </a:r>
            <a:r>
              <a:rPr sz="5700" u="sng" kern="0" spc="0" baseline="58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mm</a:t>
            </a:r>
            <a:r>
              <a:rPr sz="5700" u="sng" kern="0" spc="10" baseline="58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*12</a:t>
            </a:r>
            <a:r>
              <a:rPr sz="5700" u="sng" kern="0" spc="0" baseline="58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mm</a:t>
            </a:r>
            <a:r>
              <a:rPr sz="3700" u="sng" kern="0" spc="1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37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</a:t>
            </a:r>
            <a:r>
              <a:rPr sz="5400" u="sng" kern="0" spc="0" baseline="66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12mm*12mm</a:t>
            </a:r>
            <a:r>
              <a:rPr sz="35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sz="6000" u="sng" kern="0" spc="0" baseline="59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15mm*31mm</a:t>
            </a:r>
            <a:r>
              <a:rPr sz="39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3900" dirty="0"/>
          </a:p>
        </p:txBody>
      </p:sp>
      <p:sp>
        <p:nvSpPr>
          <p:cNvPr id="78" name="textbox 78"/>
          <p:cNvSpPr/>
          <p:nvPr/>
        </p:nvSpPr>
        <p:spPr>
          <a:xfrm>
            <a:off x="1612958" y="2733175"/>
            <a:ext cx="22332950" cy="1118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  <a:tabLst>
                <a:tab pos="22318980" algn="l"/>
              </a:tabLst>
            </a:pPr>
            <a:r>
              <a:rPr sz="7000" u="sng" kern="0" spc="70" baseline="9000" dirty="0">
                <a:solidFill>
                  <a:srgbClr val="CB7723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07</a:t>
            </a:r>
            <a:r>
              <a:rPr sz="4500" u="sng" kern="0" spc="900" dirty="0">
                <a:solidFill>
                  <a:srgbClr val="CB7723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4500" kern="0" spc="-1850" dirty="0">
                <a:solidFill>
                  <a:srgbClr val="CB7723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500" u="sng" kern="0" spc="70" dirty="0">
                <a:solidFill>
                  <a:srgbClr val="E379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500" b="1" u="sng" kern="0" spc="70" dirty="0">
                <a:solidFill>
                  <a:srgbClr val="E379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多种点间距可供</a:t>
            </a:r>
            <a:r>
              <a:rPr sz="7500" b="1" u="sng" kern="0" spc="60" dirty="0">
                <a:solidFill>
                  <a:srgbClr val="E379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sz="7500" u="sng" kern="0" spc="0" dirty="0">
                <a:solidFill>
                  <a:srgbClr val="E379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7500" dirty="0"/>
          </a:p>
        </p:txBody>
      </p:sp>
      <p:sp>
        <p:nvSpPr>
          <p:cNvPr id="80" name="textbox 80"/>
          <p:cNvSpPr/>
          <p:nvPr/>
        </p:nvSpPr>
        <p:spPr>
          <a:xfrm>
            <a:off x="2838356" y="39714121"/>
            <a:ext cx="11497309" cy="14338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37465" algn="l" rtl="0" eaLnBrk="0">
              <a:lnSpc>
                <a:spcPct val="86000"/>
              </a:lnSpc>
            </a:pPr>
            <a:r>
              <a:rPr sz="4100" kern="0" spc="-3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·模块化设计，</a:t>
            </a:r>
            <a:r>
              <a:rPr sz="4100" kern="0" spc="-3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100" kern="0" spc="-3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4100" kern="0" spc="1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系列更加简单可靠，稳定性更佳</a:t>
            </a:r>
            <a:endParaRPr lang="en-US" altLang="en-US" sz="4100" dirty="0"/>
          </a:p>
          <a:p>
            <a:pPr marL="12700" algn="l" rtl="0" eaLnBrk="0">
              <a:lnSpc>
                <a:spcPts val="6875"/>
              </a:lnSpc>
            </a:pPr>
            <a:r>
              <a:rPr sz="41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·产品防水和散热性更好</a:t>
            </a:r>
            <a:endParaRPr lang="en-US" altLang="en-US" sz="4100" dirty="0"/>
          </a:p>
        </p:txBody>
      </p:sp>
      <p:sp>
        <p:nvSpPr>
          <p:cNvPr id="82" name="textbox 82"/>
          <p:cNvSpPr/>
          <p:nvPr/>
        </p:nvSpPr>
        <p:spPr>
          <a:xfrm>
            <a:off x="3041691" y="4736408"/>
            <a:ext cx="18169255" cy="8242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700" kern="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5700" kern="0" spc="2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系列目前共有6种点间距，可以满足客户多样化的需求</a:t>
            </a:r>
            <a:endParaRPr lang="en-US" altLang="en-US" sz="5700" dirty="0"/>
          </a:p>
        </p:txBody>
      </p:sp>
      <p:sp>
        <p:nvSpPr>
          <p:cNvPr id="84" name="textbox 84"/>
          <p:cNvSpPr/>
          <p:nvPr/>
        </p:nvSpPr>
        <p:spPr>
          <a:xfrm>
            <a:off x="2336812" y="21370098"/>
            <a:ext cx="8295005" cy="887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59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模块化设计、批量化</a:t>
            </a:r>
            <a:r>
              <a:rPr sz="59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</a:t>
            </a:r>
            <a:endParaRPr lang="en-US" altLang="en-US" sz="5900" dirty="0"/>
          </a:p>
        </p:txBody>
      </p:sp>
      <p:sp>
        <p:nvSpPr>
          <p:cNvPr id="86" name="textbox 86"/>
          <p:cNvSpPr/>
          <p:nvPr/>
        </p:nvSpPr>
        <p:spPr>
          <a:xfrm>
            <a:off x="1238338" y="19316631"/>
            <a:ext cx="5427979" cy="11379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5500" kern="0" spc="-90" dirty="0">
                <a:solidFill>
                  <a:srgbClr val="B17F1B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08</a:t>
            </a:r>
            <a:r>
              <a:rPr sz="5500" kern="0" spc="590" dirty="0">
                <a:solidFill>
                  <a:srgbClr val="B17F1B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7700" b="1" kern="0" spc="-90" dirty="0">
                <a:solidFill>
                  <a:srgbClr val="CB8722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高可靠性</a:t>
            </a:r>
            <a:endParaRPr lang="en-US" altLang="en-US" sz="7700" dirty="0"/>
          </a:p>
        </p:txBody>
      </p:sp>
      <p:sp>
        <p:nvSpPr>
          <p:cNvPr id="88" name="textbox 88"/>
          <p:cNvSpPr/>
          <p:nvPr/>
        </p:nvSpPr>
        <p:spPr>
          <a:xfrm>
            <a:off x="9321758" y="17448333"/>
            <a:ext cx="2433954" cy="4648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3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3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*15</a:t>
            </a: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3500" dirty="0"/>
          </a:p>
        </p:txBody>
      </p:sp>
      <p:sp>
        <p:nvSpPr>
          <p:cNvPr id="90" name="textbox 90"/>
          <p:cNvSpPr/>
          <p:nvPr/>
        </p:nvSpPr>
        <p:spPr>
          <a:xfrm>
            <a:off x="19437250" y="17444928"/>
            <a:ext cx="2031364" cy="4483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25mm*50mm</a:t>
            </a:r>
            <a:endParaRPr lang="en-US" altLang="en-US" sz="3500" dirty="0"/>
          </a:p>
        </p:txBody>
      </p:sp>
      <p:sp>
        <p:nvSpPr>
          <p:cNvPr id="92" name="textbox 92"/>
          <p:cNvSpPr/>
          <p:nvPr/>
        </p:nvSpPr>
        <p:spPr>
          <a:xfrm>
            <a:off x="13658729" y="17468620"/>
            <a:ext cx="2003425" cy="450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35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15mm*15mm</a:t>
            </a:r>
            <a:endParaRPr lang="en-US" altLang="en-US" sz="3500" dirty="0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47702" y="20282098"/>
            <a:ext cx="22459984" cy="25049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17735438" y="14414050"/>
            <a:ext cx="1138555" cy="450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C1531</a:t>
            </a:r>
            <a:endParaRPr lang="en-US" altLang="en-US" sz="3500" dirty="0"/>
          </a:p>
        </p:txBody>
      </p:sp>
      <p:sp>
        <p:nvSpPr>
          <p:cNvPr id="98" name="textbox 98"/>
          <p:cNvSpPr/>
          <p:nvPr/>
        </p:nvSpPr>
        <p:spPr>
          <a:xfrm>
            <a:off x="5765822" y="14482948"/>
            <a:ext cx="1076325" cy="426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3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C1515</a:t>
            </a:r>
            <a:endParaRPr lang="en-US" altLang="en-US" sz="3300" dirty="0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71552" y="2628748"/>
            <a:ext cx="1206423" cy="19232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3087" y="19173662"/>
            <a:ext cx="1174884" cy="6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25658" y="14217687"/>
            <a:ext cx="21831258" cy="12909351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40018" y="2698973"/>
            <a:ext cx="21691513" cy="11220369"/>
          </a:xfrm>
          <a:prstGeom prst="rect">
            <a:avLst/>
          </a:prstGeom>
        </p:spPr>
      </p:pic>
      <p:graphicFrame>
        <p:nvGraphicFramePr>
          <p:cNvPr id="108" name="table 108"/>
          <p:cNvGraphicFramePr>
            <a:graphicFrameLocks noGrp="1"/>
          </p:cNvGraphicFramePr>
          <p:nvPr/>
        </p:nvGraphicFramePr>
        <p:xfrm>
          <a:off x="625549" y="29975364"/>
          <a:ext cx="24244301" cy="9606915"/>
        </p:xfrm>
        <a:graphic>
          <a:graphicData uri="http://schemas.openxmlformats.org/drawingml/2006/table">
            <a:tbl>
              <a:tblPr/>
              <a:tblGrid>
                <a:gridCol w="4029075"/>
                <a:gridCol w="3219450"/>
                <a:gridCol w="3409950"/>
                <a:gridCol w="3359150"/>
                <a:gridCol w="3365500"/>
                <a:gridCol w="3505200"/>
                <a:gridCol w="3355975"/>
              </a:tblGrid>
              <a:tr h="5803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15900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0" dirty="0">
                          <a:solidFill>
                            <a:srgbClr val="7F2A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参数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10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107251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40" dirty="0">
                          <a:solidFill>
                            <a:srgbClr val="6722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C0612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0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116776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40" dirty="0">
                          <a:solidFill>
                            <a:srgbClr val="6B2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C0715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10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114236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40" dirty="0">
                          <a:solidFill>
                            <a:srgbClr val="6622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C1212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10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114871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40" dirty="0">
                          <a:solidFill>
                            <a:srgbClr val="6D1D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C1515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10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121856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40" dirty="0">
                          <a:solidFill>
                            <a:srgbClr val="6B2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C1531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10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142365" algn="l" rtl="0" eaLnBrk="0">
                        <a:lnSpc>
                          <a:spcPct val="72000"/>
                        </a:lnSpc>
                      </a:pPr>
                      <a:r>
                        <a:rPr sz="3400" b="1" kern="0" spc="-40" dirty="0">
                          <a:solidFill>
                            <a:srgbClr val="6A1C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C2550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02"/>
                    </a:solidFill>
                  </a:tcPr>
                </a:tc>
              </a:tr>
              <a:tr h="584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94234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34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点间距(</a:t>
                      </a: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r>
                        <a:rPr sz="34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6.2x12.5mm(H*V)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8191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7.8x15.6mm(H*V)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5651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3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2.5x12.5mm(</a:t>
                      </a: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H*V)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6286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5.6x15.6mm(H*V)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3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15.6x31.25mm</a:t>
                      </a:r>
                      <a:r>
                        <a:rPr sz="3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(H*V)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7241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25×50mm(H*V)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2661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3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LED配置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50101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SMD3535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50165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SMD3535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69151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SMD3535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61595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SMD3535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110426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DIP346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102806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DIP346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72644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模组尺寸(</a:t>
                      </a: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6153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500*125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9455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500*125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9201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500*125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9264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500*125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9963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500*250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9201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25*1500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9423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模组分辨率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661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80*10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693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64*8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1360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40*10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503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32*8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3201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32*8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439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1*30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7264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箱体尺寸(</a:t>
                      </a: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mm</a:t>
                      </a: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10515" algn="l" rtl="0" eaLnBrk="0">
                        <a:lnSpc>
                          <a:spcPct val="77000"/>
                        </a:lnSpc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1000*1000*8</a:t>
                      </a: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77000"/>
                        </a:lnSpc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1000*1000*8</a:t>
                      </a: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80365" algn="l" rtl="0" eaLnBrk="0">
                        <a:lnSpc>
                          <a:spcPct val="77000"/>
                        </a:lnSpc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1000*1000*8</a:t>
                      </a: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0800" algn="l" rtl="0" eaLnBrk="0">
                        <a:lnSpc>
                          <a:spcPct val="77000"/>
                        </a:lnSpc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1000*1000*8</a:t>
                      </a: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27965" algn="l" rtl="0" eaLnBrk="0">
                        <a:lnSpc>
                          <a:spcPct val="77000"/>
                        </a:lnSpc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1000*1000*8</a:t>
                      </a: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81915" algn="l" rtl="0" eaLnBrk="0">
                        <a:lnSpc>
                          <a:spcPct val="77000"/>
                        </a:lnSpc>
                      </a:pPr>
                      <a:r>
                        <a:rPr sz="3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500*1500*80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9423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箱体分辨率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95821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3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160*80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05346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3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128*64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13601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80*80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14236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64*64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21221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64*32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113601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3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10*60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600" dirty="0"/>
                    </a:p>
                    <a:p>
                      <a:pPr marL="72644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箱体重量(</a:t>
                      </a: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kg</a:t>
                      </a: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390015" algn="l" rtl="0" eaLnBrk="0">
                        <a:lnSpc>
                          <a:spcPct val="77000"/>
                        </a:lnSpc>
                      </a:pPr>
                      <a:r>
                        <a:rPr sz="34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485265" algn="l" rtl="0" eaLnBrk="0">
                        <a:lnSpc>
                          <a:spcPct val="77000"/>
                        </a:lnSpc>
                      </a:pPr>
                      <a:r>
                        <a:rPr sz="34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459865" algn="l" rtl="0" eaLnBrk="0">
                        <a:lnSpc>
                          <a:spcPct val="77000"/>
                        </a:lnSpc>
                      </a:pPr>
                      <a:r>
                        <a:rPr sz="34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466215" algn="l" rtl="0" eaLnBrk="0">
                        <a:lnSpc>
                          <a:spcPct val="77000"/>
                        </a:lnSpc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536065" algn="l" rtl="0" eaLnBrk="0">
                        <a:lnSpc>
                          <a:spcPct val="77000"/>
                        </a:lnSpc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459865" algn="l" rtl="0" eaLnBrk="0">
                        <a:lnSpc>
                          <a:spcPct val="77000"/>
                        </a:lnSpc>
                      </a:pPr>
                      <a:r>
                        <a:rPr sz="34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3741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通透率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820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3773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3519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3582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4281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3519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70%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2153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亮度(</a:t>
                      </a: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cd</a:t>
                      </a:r>
                      <a:r>
                        <a:rPr sz="3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/m)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1741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693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439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503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3201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2439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最大功耗(W/m:</a:t>
                      </a:r>
                      <a:r>
                        <a:rPr sz="3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128206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137731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135191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135826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142811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135191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6184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3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平均功耗(W/m)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28206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266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37731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266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35191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266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35826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266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42811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35191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3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3741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刷新率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6153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3840Hz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534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3840Hz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280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3840Hz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3441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3840Hz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1042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3840Hz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28065" algn="l" rtl="0" eaLnBrk="0">
                        <a:lnSpc>
                          <a:spcPct val="72000"/>
                        </a:lnSpc>
                        <a:spcBef>
                          <a:spcPts val="5"/>
                        </a:spcBef>
                      </a:pPr>
                      <a:r>
                        <a:rPr sz="3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1920Hz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防水等级(前/后)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6343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IP65/IP54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7296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IP65/IP54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7042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IP65/IP54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7105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IP65/IP54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7804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1P65/IP54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7042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3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IP65/IP54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11582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3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安装方式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10661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11614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11360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11423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12122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11360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1582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3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维护方式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066165" algn="l" rtl="0" eaLnBrk="0">
                        <a:lnSpc>
                          <a:spcPct val="94000"/>
                        </a:lnSpc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161415" algn="l" rtl="0" eaLnBrk="0">
                        <a:lnSpc>
                          <a:spcPct val="94000"/>
                        </a:lnSpc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136015" algn="l" rtl="0" eaLnBrk="0">
                        <a:lnSpc>
                          <a:spcPct val="94000"/>
                        </a:lnSpc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142365" algn="l" rtl="0" eaLnBrk="0">
                        <a:lnSpc>
                          <a:spcPct val="94000"/>
                        </a:lnSpc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212215" algn="l" rtl="0" eaLnBrk="0">
                        <a:lnSpc>
                          <a:spcPct val="94000"/>
                        </a:lnSpc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136015" algn="l" rtl="0" eaLnBrk="0">
                        <a:lnSpc>
                          <a:spcPct val="94000"/>
                        </a:lnSpc>
                      </a:pPr>
                      <a:r>
                        <a:rPr sz="3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前/后</a:t>
                      </a:r>
                      <a:endParaRPr lang="en-US" altLang="en-US" sz="3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" name="textbox 112"/>
          <p:cNvSpPr/>
          <p:nvPr/>
        </p:nvSpPr>
        <p:spPr>
          <a:xfrm>
            <a:off x="1212954" y="27607815"/>
            <a:ext cx="22567900" cy="10782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  <a:tabLst>
                <a:tab pos="9537700" algn="l"/>
                <a:tab pos="22553930" algn="l"/>
              </a:tabLst>
            </a:pPr>
            <a:r>
              <a:rPr sz="7200" u="sng" kern="0" spc="0" dirty="0">
                <a:solidFill>
                  <a:srgbClr val="CF6E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7200" b="1" u="sng" kern="0" spc="360" dirty="0">
                <a:solidFill>
                  <a:srgbClr val="CF6E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产品参数</a:t>
            </a:r>
            <a:r>
              <a:rPr sz="7200" u="sng" kern="0" spc="0" dirty="0">
                <a:solidFill>
                  <a:srgbClr val="CF6E00">
                    <a:alpha val="100000"/>
                  </a:srgbClr>
                </a:solidFill>
                <a:uFill>
                  <a:solidFill>
                    <a:srgbClr val="FFA5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7200" dirty="0"/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944786" y="23672589"/>
            <a:ext cx="4286198" cy="3416431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093727" y="23672589"/>
            <a:ext cx="2679772" cy="3416431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8604569" y="868136"/>
            <a:ext cx="6447154" cy="1065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7200" b="1" kern="0" spc="500" dirty="0">
                <a:solidFill>
                  <a:srgbClr val="D471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案例&amp;应用场景</a:t>
            </a:r>
            <a:endParaRPr lang="en-US" altLang="en-US" sz="7200" dirty="0"/>
          </a:p>
        </p:txBody>
      </p:sp>
      <p:sp>
        <p:nvSpPr>
          <p:cNvPr id="122" name="textbox 122"/>
          <p:cNvSpPr/>
          <p:nvPr/>
        </p:nvSpPr>
        <p:spPr>
          <a:xfrm>
            <a:off x="16313114" y="16472941"/>
            <a:ext cx="3634104" cy="1220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4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Meqmabacap</a:t>
            </a:r>
            <a:endParaRPr lang="en-US" altLang="en-US" sz="46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698500" algn="l" rtl="0" eaLnBrk="0">
              <a:lnSpc>
                <a:spcPct val="79000"/>
              </a:lnSpc>
            </a:pPr>
            <a:r>
              <a:rPr sz="3600" kern="0" spc="-4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9x13</a:t>
            </a:r>
            <a:r>
              <a:rPr sz="3600" kern="0" spc="27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3600" kern="0" spc="-4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endParaRPr lang="en-US" altLang="en-US" sz="3600" dirty="0"/>
          </a:p>
        </p:txBody>
      </p:sp>
      <p:sp>
        <p:nvSpPr>
          <p:cNvPr id="124" name="rect"/>
          <p:cNvSpPr/>
          <p:nvPr/>
        </p:nvSpPr>
        <p:spPr>
          <a:xfrm>
            <a:off x="57180" y="0"/>
            <a:ext cx="18975" cy="4461489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" name="rect"/>
          <p:cNvSpPr/>
          <p:nvPr/>
        </p:nvSpPr>
        <p:spPr>
          <a:xfrm>
            <a:off x="25514375" y="0"/>
            <a:ext cx="18974" cy="4461489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" name="textbox 128"/>
          <p:cNvSpPr/>
          <p:nvPr/>
        </p:nvSpPr>
        <p:spPr>
          <a:xfrm>
            <a:off x="5022737" y="25812683"/>
            <a:ext cx="1907539" cy="541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  <a:spcBef>
                <a:spcPts val="0"/>
              </a:spcBef>
            </a:pPr>
            <a:r>
              <a:rPr sz="42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JUDIKA</a:t>
            </a:r>
            <a:endParaRPr lang="en-US" altLang="en-US" sz="4200" dirty="0"/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245484" y="25495310"/>
            <a:ext cx="1498733" cy="298344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04883" y="2076338"/>
            <a:ext cx="22536139" cy="1923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BkOTJlNmU1N2Q3ZWU2OGFiYzgwNDlkMmRmNzI2OG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WPS 演示</Application>
  <PresentationFormat/>
  <Paragraphs>354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仿宋</vt:lpstr>
      <vt:lpstr>Arial</vt:lpstr>
      <vt:lpstr>黑体</vt:lpstr>
      <vt:lpstr>Times New Roman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Kingsoft-PDF</dc:creator>
  <dc:subject>pdfbuilder</dc:subject>
  <cp:lastModifiedBy>逍遥行1385106238</cp:lastModifiedBy>
  <cp:revision>1</cp:revision>
  <dcterms:created xsi:type="dcterms:W3CDTF">2024-01-31T10:18:39Z</dcterms:created>
  <dcterms:modified xsi:type="dcterms:W3CDTF">2024-01-31T10:18:39Z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2024-01-31T17:49:05Z</vt:filetime>
  </property>
  <property fmtid="{D5CDD505-2E9C-101B-9397-08002B2CF9AE}" pid="4" name="UsrData">
    <vt:lpwstr>65ba17751e6a08001f072573wl</vt:lpwstr>
  </property>
  <property fmtid="{D5CDD505-2E9C-101B-9397-08002B2CF9AE}" pid="5" name="ICV">
    <vt:lpwstr>8C999A257B0B40D5B42D66E01BE14A57_12</vt:lpwstr>
  </property>
  <property fmtid="{D5CDD505-2E9C-101B-9397-08002B2CF9AE}" pid="6" name="KSOProductBuildVer">
    <vt:lpwstr>2052-12.1.0.16120</vt:lpwstr>
  </property>
</Properties>
</file>